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xlsx" ContentType="application/vnd.openxmlformats-officedocument.spreadsheetml.sheet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3" r:id="rId17"/>
    <p:sldId id="274" r:id="rId18"/>
    <p:sldId id="27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23"/>
    <p:restoredTop sz="94701"/>
  </p:normalViewPr>
  <p:slideViewPr>
    <p:cSldViewPr snapToGrid="0" snapToObjects="1" showGuides="1">
      <p:cViewPr varScale="1">
        <p:scale>
          <a:sx n="82" d="100"/>
          <a:sy n="82" d="100"/>
        </p:scale>
        <p:origin x="168" y="512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dirty="0" smtClean="0"/>
              <a:t>Harris Corner Detection Runtime for Different Thread Numbers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OpenMP</c:v>
                </c:pt>
              </c:strCache>
            </c:strRef>
          </c:tx>
          <c:spPr>
            <a:ln w="635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Sheet1!$A$2:$A$17</c:f>
              <c:numCache>
                <c:formatCode>General</c:formatCode>
                <c:ptCount val="16"/>
                <c:pt idx="0">
                  <c:v>0.0</c:v>
                </c:pt>
                <c:pt idx="1">
                  <c:v>2.0</c:v>
                </c:pt>
                <c:pt idx="2">
                  <c:v>4.0</c:v>
                </c:pt>
                <c:pt idx="3">
                  <c:v>6.0</c:v>
                </c:pt>
                <c:pt idx="4">
                  <c:v>8.0</c:v>
                </c:pt>
                <c:pt idx="5">
                  <c:v>10.0</c:v>
                </c:pt>
                <c:pt idx="6">
                  <c:v>12.0</c:v>
                </c:pt>
                <c:pt idx="7">
                  <c:v>14.0</c:v>
                </c:pt>
                <c:pt idx="8">
                  <c:v>16.0</c:v>
                </c:pt>
                <c:pt idx="9">
                  <c:v>18.0</c:v>
                </c:pt>
                <c:pt idx="10">
                  <c:v>20.0</c:v>
                </c:pt>
                <c:pt idx="11">
                  <c:v>22.0</c:v>
                </c:pt>
                <c:pt idx="12">
                  <c:v>24.0</c:v>
                </c:pt>
                <c:pt idx="13">
                  <c:v>26.0</c:v>
                </c:pt>
                <c:pt idx="14">
                  <c:v>28.0</c:v>
                </c:pt>
                <c:pt idx="15">
                  <c:v>30.0</c:v>
                </c:pt>
              </c:numCache>
            </c:num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251.0</c:v>
                </c:pt>
                <c:pt idx="1">
                  <c:v>343.0</c:v>
                </c:pt>
                <c:pt idx="2">
                  <c:v>404.0</c:v>
                </c:pt>
                <c:pt idx="3">
                  <c:v>463.0</c:v>
                </c:pt>
                <c:pt idx="4">
                  <c:v>523.0</c:v>
                </c:pt>
                <c:pt idx="5">
                  <c:v>582.0</c:v>
                </c:pt>
                <c:pt idx="6">
                  <c:v>642.0</c:v>
                </c:pt>
                <c:pt idx="7">
                  <c:v>679.0</c:v>
                </c:pt>
                <c:pt idx="8">
                  <c:v>681.0</c:v>
                </c:pt>
                <c:pt idx="9">
                  <c:v>740.0</c:v>
                </c:pt>
                <c:pt idx="10">
                  <c:v>783.0</c:v>
                </c:pt>
                <c:pt idx="11">
                  <c:v>802.0</c:v>
                </c:pt>
                <c:pt idx="12">
                  <c:v>885.0</c:v>
                </c:pt>
                <c:pt idx="13">
                  <c:v>904.0</c:v>
                </c:pt>
                <c:pt idx="14">
                  <c:v>978.0</c:v>
                </c:pt>
                <c:pt idx="15">
                  <c:v>1017.0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CUDA</c:v>
                </c:pt>
              </c:strCache>
            </c:strRef>
          </c:tx>
          <c:spPr>
            <a:ln w="6350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Sheet1!$A$2:$A$17</c:f>
              <c:numCache>
                <c:formatCode>General</c:formatCode>
                <c:ptCount val="16"/>
                <c:pt idx="0">
                  <c:v>0.0</c:v>
                </c:pt>
                <c:pt idx="1">
                  <c:v>2.0</c:v>
                </c:pt>
                <c:pt idx="2">
                  <c:v>4.0</c:v>
                </c:pt>
                <c:pt idx="3">
                  <c:v>6.0</c:v>
                </c:pt>
                <c:pt idx="4">
                  <c:v>8.0</c:v>
                </c:pt>
                <c:pt idx="5">
                  <c:v>10.0</c:v>
                </c:pt>
                <c:pt idx="6">
                  <c:v>12.0</c:v>
                </c:pt>
                <c:pt idx="7">
                  <c:v>14.0</c:v>
                </c:pt>
                <c:pt idx="8">
                  <c:v>16.0</c:v>
                </c:pt>
                <c:pt idx="9">
                  <c:v>18.0</c:v>
                </c:pt>
                <c:pt idx="10">
                  <c:v>20.0</c:v>
                </c:pt>
                <c:pt idx="11">
                  <c:v>22.0</c:v>
                </c:pt>
                <c:pt idx="12">
                  <c:v>24.0</c:v>
                </c:pt>
                <c:pt idx="13">
                  <c:v>26.0</c:v>
                </c:pt>
                <c:pt idx="14">
                  <c:v>28.0</c:v>
                </c:pt>
                <c:pt idx="15">
                  <c:v>30.0</c:v>
                </c:pt>
              </c:numCache>
            </c:numRef>
          </c:cat>
          <c:val>
            <c:numRef>
              <c:f>Sheet1!$C$2:$C$17</c:f>
              <c:numCache>
                <c:formatCode>General</c:formatCode>
                <c:ptCount val="16"/>
                <c:pt idx="0">
                  <c:v>150.0</c:v>
                </c:pt>
                <c:pt idx="1">
                  <c:v>150.0</c:v>
                </c:pt>
                <c:pt idx="2">
                  <c:v>150.0</c:v>
                </c:pt>
                <c:pt idx="3">
                  <c:v>150.0</c:v>
                </c:pt>
                <c:pt idx="4">
                  <c:v>150.0</c:v>
                </c:pt>
                <c:pt idx="5">
                  <c:v>150.0</c:v>
                </c:pt>
                <c:pt idx="6">
                  <c:v>150.0</c:v>
                </c:pt>
                <c:pt idx="7">
                  <c:v>150.0</c:v>
                </c:pt>
                <c:pt idx="8">
                  <c:v>150.0</c:v>
                </c:pt>
                <c:pt idx="9">
                  <c:v>150.0</c:v>
                </c:pt>
                <c:pt idx="10">
                  <c:v>150.0</c:v>
                </c:pt>
                <c:pt idx="11">
                  <c:v>150.0</c:v>
                </c:pt>
                <c:pt idx="12">
                  <c:v>150.0</c:v>
                </c:pt>
                <c:pt idx="13">
                  <c:v>150.0</c:v>
                </c:pt>
                <c:pt idx="14">
                  <c:v>150.0</c:v>
                </c:pt>
                <c:pt idx="15">
                  <c:v>150.0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51493232"/>
        <c:axId val="574432512"/>
      </c:lineChart>
      <c:catAx>
        <c:axId val="5514932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Number of</a:t>
                </a:r>
                <a:r>
                  <a:rPr lang="en-US" baseline="0" dirty="0" smtClean="0"/>
                  <a:t> OMP Threads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4432512"/>
        <c:crosses val="autoZero"/>
        <c:auto val="1"/>
        <c:lblAlgn val="ctr"/>
        <c:lblOffset val="100"/>
        <c:noMultiLvlLbl val="0"/>
      </c:catAx>
      <c:valAx>
        <c:axId val="574432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Run Time (</a:t>
                </a:r>
                <a:r>
                  <a:rPr lang="en-US" dirty="0" err="1" smtClean="0"/>
                  <a:t>ms</a:t>
                </a:r>
                <a:r>
                  <a:rPr lang="en-US" dirty="0" smtClean="0"/>
                  <a:t>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1493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dirty="0" smtClean="0"/>
              <a:t>Harris Corner Detection Runtime for Different Thread Numbers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OpenMP</c:v>
                </c:pt>
              </c:strCache>
            </c:strRef>
          </c:tx>
          <c:spPr>
            <a:ln w="635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Sheet1!$A$2:$A$17</c:f>
              <c:numCache>
                <c:formatCode>General</c:formatCode>
                <c:ptCount val="16"/>
                <c:pt idx="0">
                  <c:v>0.0</c:v>
                </c:pt>
                <c:pt idx="1">
                  <c:v>2.0</c:v>
                </c:pt>
                <c:pt idx="2">
                  <c:v>4.0</c:v>
                </c:pt>
                <c:pt idx="3">
                  <c:v>6.0</c:v>
                </c:pt>
                <c:pt idx="4">
                  <c:v>8.0</c:v>
                </c:pt>
                <c:pt idx="5">
                  <c:v>10.0</c:v>
                </c:pt>
                <c:pt idx="6">
                  <c:v>12.0</c:v>
                </c:pt>
                <c:pt idx="7">
                  <c:v>14.0</c:v>
                </c:pt>
                <c:pt idx="8">
                  <c:v>16.0</c:v>
                </c:pt>
                <c:pt idx="9">
                  <c:v>18.0</c:v>
                </c:pt>
                <c:pt idx="10">
                  <c:v>20.0</c:v>
                </c:pt>
                <c:pt idx="11">
                  <c:v>22.0</c:v>
                </c:pt>
                <c:pt idx="12">
                  <c:v>24.0</c:v>
                </c:pt>
                <c:pt idx="13">
                  <c:v>26.0</c:v>
                </c:pt>
                <c:pt idx="14">
                  <c:v>28.0</c:v>
                </c:pt>
                <c:pt idx="15">
                  <c:v>30.0</c:v>
                </c:pt>
              </c:numCache>
            </c:num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251.0</c:v>
                </c:pt>
                <c:pt idx="1">
                  <c:v>343.0</c:v>
                </c:pt>
                <c:pt idx="2">
                  <c:v>404.0</c:v>
                </c:pt>
                <c:pt idx="3">
                  <c:v>463.0</c:v>
                </c:pt>
                <c:pt idx="4">
                  <c:v>523.0</c:v>
                </c:pt>
                <c:pt idx="5">
                  <c:v>582.0</c:v>
                </c:pt>
                <c:pt idx="6">
                  <c:v>642.0</c:v>
                </c:pt>
                <c:pt idx="7">
                  <c:v>679.0</c:v>
                </c:pt>
                <c:pt idx="8">
                  <c:v>681.0</c:v>
                </c:pt>
                <c:pt idx="9">
                  <c:v>740.0</c:v>
                </c:pt>
                <c:pt idx="10">
                  <c:v>783.0</c:v>
                </c:pt>
                <c:pt idx="11">
                  <c:v>802.0</c:v>
                </c:pt>
                <c:pt idx="12">
                  <c:v>885.0</c:v>
                </c:pt>
                <c:pt idx="13">
                  <c:v>904.0</c:v>
                </c:pt>
                <c:pt idx="14">
                  <c:v>978.0</c:v>
                </c:pt>
                <c:pt idx="15">
                  <c:v>1017.0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CUDA</c:v>
                </c:pt>
              </c:strCache>
            </c:strRef>
          </c:tx>
          <c:spPr>
            <a:ln w="6350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Sheet1!$A$2:$A$17</c:f>
              <c:numCache>
                <c:formatCode>General</c:formatCode>
                <c:ptCount val="16"/>
                <c:pt idx="0">
                  <c:v>0.0</c:v>
                </c:pt>
                <c:pt idx="1">
                  <c:v>2.0</c:v>
                </c:pt>
                <c:pt idx="2">
                  <c:v>4.0</c:v>
                </c:pt>
                <c:pt idx="3">
                  <c:v>6.0</c:v>
                </c:pt>
                <c:pt idx="4">
                  <c:v>8.0</c:v>
                </c:pt>
                <c:pt idx="5">
                  <c:v>10.0</c:v>
                </c:pt>
                <c:pt idx="6">
                  <c:v>12.0</c:v>
                </c:pt>
                <c:pt idx="7">
                  <c:v>14.0</c:v>
                </c:pt>
                <c:pt idx="8">
                  <c:v>16.0</c:v>
                </c:pt>
                <c:pt idx="9">
                  <c:v>18.0</c:v>
                </c:pt>
                <c:pt idx="10">
                  <c:v>20.0</c:v>
                </c:pt>
                <c:pt idx="11">
                  <c:v>22.0</c:v>
                </c:pt>
                <c:pt idx="12">
                  <c:v>24.0</c:v>
                </c:pt>
                <c:pt idx="13">
                  <c:v>26.0</c:v>
                </c:pt>
                <c:pt idx="14">
                  <c:v>28.0</c:v>
                </c:pt>
                <c:pt idx="15">
                  <c:v>30.0</c:v>
                </c:pt>
              </c:numCache>
            </c:numRef>
          </c:cat>
          <c:val>
            <c:numRef>
              <c:f>Sheet1!$C$2:$C$17</c:f>
              <c:numCache>
                <c:formatCode>General</c:formatCode>
                <c:ptCount val="16"/>
                <c:pt idx="0">
                  <c:v>150.0</c:v>
                </c:pt>
                <c:pt idx="1">
                  <c:v>150.0</c:v>
                </c:pt>
                <c:pt idx="2">
                  <c:v>150.0</c:v>
                </c:pt>
                <c:pt idx="3">
                  <c:v>150.0</c:v>
                </c:pt>
                <c:pt idx="4">
                  <c:v>150.0</c:v>
                </c:pt>
                <c:pt idx="5">
                  <c:v>150.0</c:v>
                </c:pt>
                <c:pt idx="6">
                  <c:v>150.0</c:v>
                </c:pt>
                <c:pt idx="7">
                  <c:v>150.0</c:v>
                </c:pt>
                <c:pt idx="8">
                  <c:v>150.0</c:v>
                </c:pt>
                <c:pt idx="9">
                  <c:v>150.0</c:v>
                </c:pt>
                <c:pt idx="10">
                  <c:v>150.0</c:v>
                </c:pt>
                <c:pt idx="11">
                  <c:v>150.0</c:v>
                </c:pt>
                <c:pt idx="12">
                  <c:v>150.0</c:v>
                </c:pt>
                <c:pt idx="13">
                  <c:v>150.0</c:v>
                </c:pt>
                <c:pt idx="14">
                  <c:v>150.0</c:v>
                </c:pt>
                <c:pt idx="15">
                  <c:v>150.0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72872400"/>
        <c:axId val="573430240"/>
      </c:lineChart>
      <c:catAx>
        <c:axId val="5728724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Number of</a:t>
                </a:r>
                <a:r>
                  <a:rPr lang="en-US" baseline="0" dirty="0" smtClean="0"/>
                  <a:t> OMP Threads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3430240"/>
        <c:crosses val="autoZero"/>
        <c:auto val="1"/>
        <c:lblAlgn val="ctr"/>
        <c:lblOffset val="100"/>
        <c:noMultiLvlLbl val="0"/>
      </c:catAx>
      <c:valAx>
        <c:axId val="573430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Run Time (</a:t>
                </a:r>
                <a:r>
                  <a:rPr lang="en-US" dirty="0" err="1" smtClean="0"/>
                  <a:t>ms</a:t>
                </a:r>
                <a:r>
                  <a:rPr lang="en-US" dirty="0" smtClean="0"/>
                  <a:t>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8724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Time</a:t>
            </a:r>
            <a:r>
              <a:rPr lang="en-US" baseline="0" dirty="0" smtClean="0"/>
              <a:t> Spent in CUDA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CUDA memcpy DtoH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CUDA memcpy DtoH</c:v>
                </c:pt>
                <c:pt idx="1">
                  <c:v>CUDA memcpy HtoD</c:v>
                </c:pt>
                <c:pt idx="2">
                  <c:v>calculate_response</c:v>
                </c:pt>
                <c:pt idx="3">
                  <c:v>CUDA Memset</c:v>
                </c:pt>
                <c:pt idx="4">
                  <c:v>CUDA Malloc</c:v>
                </c:pt>
                <c:pt idx="5">
                  <c:v>CUDA Memcpy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2.9954</c:v>
                </c:pt>
                <c:pt idx="1">
                  <c:v>0.58657</c:v>
                </c:pt>
                <c:pt idx="2">
                  <c:v>0.1784</c:v>
                </c:pt>
                <c:pt idx="3">
                  <c:v>0.001152</c:v>
                </c:pt>
                <c:pt idx="4">
                  <c:v>231.19</c:v>
                </c:pt>
                <c:pt idx="5">
                  <c:v>4.49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CUDA memcpy HtoD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CUDA memcpy DtoH</c:v>
                </c:pt>
                <c:pt idx="1">
                  <c:v>CUDA memcpy HtoD</c:v>
                </c:pt>
                <c:pt idx="2">
                  <c:v>calculate_response</c:v>
                </c:pt>
                <c:pt idx="3">
                  <c:v>CUDA Memset</c:v>
                </c:pt>
                <c:pt idx="4">
                  <c:v>CUDA Malloc</c:v>
                </c:pt>
                <c:pt idx="5">
                  <c:v>CUDA Memcpy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calculate_response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CUDA memcpy DtoH</c:v>
                </c:pt>
                <c:pt idx="1">
                  <c:v>CUDA memcpy HtoD</c:v>
                </c:pt>
                <c:pt idx="2">
                  <c:v>calculate_response</c:v>
                </c:pt>
                <c:pt idx="3">
                  <c:v>CUDA Memset</c:v>
                </c:pt>
                <c:pt idx="4">
                  <c:v>CUDA Malloc</c:v>
                </c:pt>
                <c:pt idx="5">
                  <c:v>CUDA Memcpy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70833904"/>
        <c:axId val="570641520"/>
      </c:barChart>
      <c:catAx>
        <c:axId val="5708339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Stage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0641520"/>
        <c:crosses val="autoZero"/>
        <c:auto val="1"/>
        <c:lblAlgn val="ctr"/>
        <c:lblOffset val="100"/>
        <c:noMultiLvlLbl val="0"/>
      </c:catAx>
      <c:valAx>
        <c:axId val="570641520"/>
        <c:scaling>
          <c:logBase val="10.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Time (</a:t>
                </a:r>
                <a:r>
                  <a:rPr lang="en-US" dirty="0" err="1" smtClean="0"/>
                  <a:t>ms</a:t>
                </a:r>
                <a:r>
                  <a:rPr lang="en-US" dirty="0" smtClean="0"/>
                  <a:t>)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08339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Time</a:t>
            </a:r>
            <a:r>
              <a:rPr lang="en-US" baseline="0" dirty="0" smtClean="0"/>
              <a:t> Spent in CUDA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CUDA memcpy DtoH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CUDA memcpy DtoH</c:v>
                </c:pt>
                <c:pt idx="1">
                  <c:v>CUDA memcpy HtoD</c:v>
                </c:pt>
                <c:pt idx="2">
                  <c:v>calculate_response</c:v>
                </c:pt>
                <c:pt idx="3">
                  <c:v>CUDA Memset</c:v>
                </c:pt>
                <c:pt idx="4">
                  <c:v>CUDA Malloc</c:v>
                </c:pt>
                <c:pt idx="5">
                  <c:v>CUDA Memcpy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2.9954</c:v>
                </c:pt>
                <c:pt idx="1">
                  <c:v>0.58657</c:v>
                </c:pt>
                <c:pt idx="2">
                  <c:v>0.1784</c:v>
                </c:pt>
                <c:pt idx="3">
                  <c:v>0.001152</c:v>
                </c:pt>
                <c:pt idx="4">
                  <c:v>231.19</c:v>
                </c:pt>
                <c:pt idx="5">
                  <c:v>4.49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CUDA memcpy HtoD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CUDA memcpy DtoH</c:v>
                </c:pt>
                <c:pt idx="1">
                  <c:v>CUDA memcpy HtoD</c:v>
                </c:pt>
                <c:pt idx="2">
                  <c:v>calculate_response</c:v>
                </c:pt>
                <c:pt idx="3">
                  <c:v>CUDA Memset</c:v>
                </c:pt>
                <c:pt idx="4">
                  <c:v>CUDA Malloc</c:v>
                </c:pt>
                <c:pt idx="5">
                  <c:v>CUDA Memcpy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calculate_response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CUDA memcpy DtoH</c:v>
                </c:pt>
                <c:pt idx="1">
                  <c:v>CUDA memcpy HtoD</c:v>
                </c:pt>
                <c:pt idx="2">
                  <c:v>calculate_response</c:v>
                </c:pt>
                <c:pt idx="3">
                  <c:v>CUDA Memset</c:v>
                </c:pt>
                <c:pt idx="4">
                  <c:v>CUDA Malloc</c:v>
                </c:pt>
                <c:pt idx="5">
                  <c:v>CUDA Memcpy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51285696"/>
        <c:axId val="551288240"/>
      </c:barChart>
      <c:catAx>
        <c:axId val="5512856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Stage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1288240"/>
        <c:crosses val="autoZero"/>
        <c:auto val="1"/>
        <c:lblAlgn val="ctr"/>
        <c:lblOffset val="100"/>
        <c:noMultiLvlLbl val="0"/>
      </c:catAx>
      <c:valAx>
        <c:axId val="551288240"/>
        <c:scaling>
          <c:logBase val="10.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Time (</a:t>
                </a:r>
                <a:r>
                  <a:rPr lang="en-US" dirty="0" err="1" smtClean="0"/>
                  <a:t>ms</a:t>
                </a:r>
                <a:r>
                  <a:rPr lang="en-US" dirty="0" smtClean="0"/>
                  <a:t>)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1285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Time</a:t>
            </a:r>
            <a:r>
              <a:rPr lang="en-US" baseline="0" dirty="0" smtClean="0"/>
              <a:t> Spent in CUDA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CUDA memcpy DtoH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CUDA memcpy DtoH</c:v>
                </c:pt>
                <c:pt idx="1">
                  <c:v>CUDA memcpy HtoD</c:v>
                </c:pt>
                <c:pt idx="2">
                  <c:v>calculate_response</c:v>
                </c:pt>
                <c:pt idx="3">
                  <c:v>CUDA Memset</c:v>
                </c:pt>
                <c:pt idx="4">
                  <c:v>CUDA Malloc</c:v>
                </c:pt>
                <c:pt idx="5">
                  <c:v>CUDA Memcpy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2.9954</c:v>
                </c:pt>
                <c:pt idx="1">
                  <c:v>0.58657</c:v>
                </c:pt>
                <c:pt idx="2">
                  <c:v>0.1784</c:v>
                </c:pt>
                <c:pt idx="3">
                  <c:v>0.001152</c:v>
                </c:pt>
                <c:pt idx="4">
                  <c:v>231.19</c:v>
                </c:pt>
                <c:pt idx="5">
                  <c:v>4.49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CUDA memcpy HtoD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CUDA memcpy DtoH</c:v>
                </c:pt>
                <c:pt idx="1">
                  <c:v>CUDA memcpy HtoD</c:v>
                </c:pt>
                <c:pt idx="2">
                  <c:v>calculate_response</c:v>
                </c:pt>
                <c:pt idx="3">
                  <c:v>CUDA Memset</c:v>
                </c:pt>
                <c:pt idx="4">
                  <c:v>CUDA Malloc</c:v>
                </c:pt>
                <c:pt idx="5">
                  <c:v>CUDA Memcpy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calculate_response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CUDA memcpy DtoH</c:v>
                </c:pt>
                <c:pt idx="1">
                  <c:v>CUDA memcpy HtoD</c:v>
                </c:pt>
                <c:pt idx="2">
                  <c:v>calculate_response</c:v>
                </c:pt>
                <c:pt idx="3">
                  <c:v>CUDA Memset</c:v>
                </c:pt>
                <c:pt idx="4">
                  <c:v>CUDA Malloc</c:v>
                </c:pt>
                <c:pt idx="5">
                  <c:v>CUDA Memcpy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96999392"/>
        <c:axId val="578190400"/>
      </c:barChart>
      <c:catAx>
        <c:axId val="5969993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Stage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8190400"/>
        <c:crosses val="autoZero"/>
        <c:auto val="1"/>
        <c:lblAlgn val="ctr"/>
        <c:lblOffset val="100"/>
        <c:noMultiLvlLbl val="0"/>
      </c:catAx>
      <c:valAx>
        <c:axId val="578190400"/>
        <c:scaling>
          <c:logBase val="10.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Time (</a:t>
                </a:r>
                <a:r>
                  <a:rPr lang="en-US" dirty="0" err="1" smtClean="0"/>
                  <a:t>ms</a:t>
                </a:r>
                <a:r>
                  <a:rPr lang="en-US" dirty="0" smtClean="0"/>
                  <a:t>)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69993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91A5B4-0CD6-8049-B357-8DAD9A1B2FDD}" type="datetimeFigureOut">
              <a:rPr lang="en-US" smtClean="0"/>
              <a:t>4/11/19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06B829-D87B-364D-9C48-D410CDCF4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346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4/11/19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4/11/19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9960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Accelerated Harris Corner Detector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Andrew </a:t>
            </a:r>
            <a:r>
              <a:rPr lang="en-US" dirty="0" err="1" smtClean="0"/>
              <a:t>Tu</a:t>
            </a:r>
            <a:endParaRPr lang="en-US" dirty="0" smtClean="0"/>
          </a:p>
          <a:p>
            <a:r>
              <a:rPr lang="en-US" dirty="0" smtClean="0"/>
              <a:t>Eece5640</a:t>
            </a:r>
          </a:p>
          <a:p>
            <a:r>
              <a:rPr lang="en-US" dirty="0" smtClean="0"/>
              <a:t>Spring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932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</a:t>
            </a:r>
            <a:r>
              <a:rPr lang="en-US" dirty="0" smtClean="0"/>
              <a:t>Image 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052" y="2065867"/>
            <a:ext cx="5314122" cy="33213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0" y="2065867"/>
            <a:ext cx="5314123" cy="33213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14554" y="5526156"/>
            <a:ext cx="3202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OpenCV</a:t>
            </a:r>
            <a:r>
              <a:rPr lang="en-US" sz="2400" dirty="0" smtClean="0"/>
              <a:t> “Ground Truth”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818289" y="5526157"/>
            <a:ext cx="2734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C++ Implementation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033480" y="5987821"/>
            <a:ext cx="480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(No Non-Max </a:t>
            </a:r>
            <a:r>
              <a:rPr lang="en-US" dirty="0" err="1" smtClean="0"/>
              <a:t>Supression</a:t>
            </a:r>
            <a:r>
              <a:rPr lang="en-US" dirty="0" smtClean="0"/>
              <a:t> or Gaussian Smoothing)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92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Timing Results</a:t>
            </a:r>
            <a:endParaRPr lang="en-US" dirty="0"/>
          </a:p>
        </p:txBody>
      </p:sp>
      <p:graphicFrame>
        <p:nvGraphicFramePr>
          <p:cNvPr id="6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1320791"/>
              </p:ext>
            </p:extLst>
          </p:nvPr>
        </p:nvGraphicFramePr>
        <p:xfrm>
          <a:off x="430663" y="2065867"/>
          <a:ext cx="11330674" cy="40816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159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Timing Results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8137717"/>
              </p:ext>
            </p:extLst>
          </p:nvPr>
        </p:nvGraphicFramePr>
        <p:xfrm>
          <a:off x="430663" y="2065867"/>
          <a:ext cx="11330674" cy="40816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Explosion 2 4"/>
          <p:cNvSpPr/>
          <p:nvPr/>
        </p:nvSpPr>
        <p:spPr>
          <a:xfrm>
            <a:off x="9117496" y="85403"/>
            <a:ext cx="2643841" cy="2504661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86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CUDA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Performs the entire pipeline except thresholding in a </a:t>
            </a:r>
            <a:r>
              <a:rPr lang="en-US" dirty="0" smtClean="0">
                <a:solidFill>
                  <a:schemeClr val="accent5"/>
                </a:solidFill>
              </a:rPr>
              <a:t>single memory transfer </a:t>
            </a:r>
            <a:r>
              <a:rPr lang="en-US" dirty="0" smtClean="0"/>
              <a:t>on the GPU</a:t>
            </a:r>
          </a:p>
          <a:p>
            <a:r>
              <a:rPr lang="en-US" dirty="0" smtClean="0"/>
              <a:t>One thread per pixel (maximize throughput)</a:t>
            </a:r>
          </a:p>
          <a:p>
            <a:r>
              <a:rPr lang="en-US" dirty="0" smtClean="0"/>
              <a:t>All data is read in and out of </a:t>
            </a:r>
            <a:r>
              <a:rPr lang="en-US" dirty="0" smtClean="0">
                <a:solidFill>
                  <a:schemeClr val="accent5"/>
                </a:solidFill>
              </a:rPr>
              <a:t>GPU Global Memory</a:t>
            </a:r>
          </a:p>
          <a:p>
            <a:r>
              <a:rPr lang="en-US" dirty="0" smtClean="0"/>
              <a:t>Thresholding is done on the CPU (serially)</a:t>
            </a:r>
          </a:p>
          <a:p>
            <a:r>
              <a:rPr lang="en-US" dirty="0" smtClean="0"/>
              <a:t>Does not perform </a:t>
            </a:r>
            <a:r>
              <a:rPr lang="en-US" dirty="0" err="1" smtClean="0">
                <a:solidFill>
                  <a:schemeClr val="accent5"/>
                </a:solidFill>
              </a:rPr>
              <a:t>gaussian</a:t>
            </a:r>
            <a:r>
              <a:rPr lang="en-US" dirty="0" smtClean="0">
                <a:solidFill>
                  <a:schemeClr val="accent5"/>
                </a:solidFill>
              </a:rPr>
              <a:t> smoothing</a:t>
            </a:r>
            <a:r>
              <a:rPr lang="en-US" dirty="0" smtClean="0"/>
              <a:t>  or </a:t>
            </a:r>
            <a:r>
              <a:rPr lang="en-US" dirty="0" smtClean="0">
                <a:solidFill>
                  <a:schemeClr val="accent5"/>
                </a:solidFill>
              </a:rPr>
              <a:t>non-max </a:t>
            </a:r>
            <a:r>
              <a:rPr lang="en-US" dirty="0" err="1" smtClean="0">
                <a:solidFill>
                  <a:schemeClr val="accent5"/>
                </a:solidFill>
              </a:rPr>
              <a:t>supression</a:t>
            </a:r>
            <a:endParaRPr lang="en-US" dirty="0" smtClean="0">
              <a:solidFill>
                <a:schemeClr val="accent5"/>
              </a:solidFill>
            </a:endParaRP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8859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CUDA Timing 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9" b="4015"/>
          <a:stretch/>
        </p:blipFill>
        <p:spPr>
          <a:xfrm>
            <a:off x="1219799" y="1828801"/>
            <a:ext cx="9752401" cy="47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87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51894296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9808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Donut 1"/>
          <p:cNvSpPr/>
          <p:nvPr/>
        </p:nvSpPr>
        <p:spPr>
          <a:xfrm rot="2347632">
            <a:off x="4974955" y="2727700"/>
            <a:ext cx="1348353" cy="2371241"/>
          </a:xfrm>
          <a:prstGeom prst="donut">
            <a:avLst>
              <a:gd name="adj" fmla="val 712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482" y="1363850"/>
            <a:ext cx="2384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Actual Work Performed</a:t>
            </a:r>
            <a:endParaRPr lang="en-US" dirty="0"/>
          </a:p>
        </p:txBody>
      </p:sp>
      <p:cxnSp>
        <p:nvCxnSpPr>
          <p:cNvPr id="6" name="Straight Arrow Connector 5"/>
          <p:cNvCxnSpPr>
            <a:stCxn id="3" idx="2"/>
          </p:cNvCxnSpPr>
          <p:nvPr/>
        </p:nvCxnSpPr>
        <p:spPr>
          <a:xfrm>
            <a:off x="1362732" y="1733182"/>
            <a:ext cx="3767207" cy="1695817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69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onut 2"/>
          <p:cNvSpPr/>
          <p:nvPr/>
        </p:nvSpPr>
        <p:spPr>
          <a:xfrm rot="8132427">
            <a:off x="2122664" y="2705078"/>
            <a:ext cx="3286598" cy="2371241"/>
          </a:xfrm>
          <a:prstGeom prst="donut">
            <a:avLst>
              <a:gd name="adj" fmla="val 712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Donut 4"/>
          <p:cNvSpPr/>
          <p:nvPr/>
        </p:nvSpPr>
        <p:spPr>
          <a:xfrm rot="7046456">
            <a:off x="5392750" y="2056439"/>
            <a:ext cx="5127033" cy="3205032"/>
          </a:xfrm>
          <a:prstGeom prst="donut">
            <a:avLst>
              <a:gd name="adj" fmla="val 712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567" y="639105"/>
            <a:ext cx="1731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Overhead Costs!</a:t>
            </a:r>
            <a:endParaRPr lang="en-US" dirty="0"/>
          </a:p>
        </p:txBody>
      </p:sp>
      <p:cxnSp>
        <p:nvCxnSpPr>
          <p:cNvPr id="10" name="Straight Arrow Connector 9"/>
          <p:cNvCxnSpPr>
            <a:stCxn id="6" idx="2"/>
            <a:endCxn id="3" idx="4"/>
          </p:cNvCxnSpPr>
          <p:nvPr/>
        </p:nvCxnSpPr>
        <p:spPr>
          <a:xfrm>
            <a:off x="1036445" y="1008437"/>
            <a:ext cx="1899103" cy="203603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2"/>
            <a:endCxn id="5" idx="3"/>
          </p:cNvCxnSpPr>
          <p:nvPr/>
        </p:nvCxnSpPr>
        <p:spPr>
          <a:xfrm>
            <a:off x="1036445" y="1008437"/>
            <a:ext cx="6749511" cy="519596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76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smtClean="0"/>
              <a:t>Look at smarter ways of dividing up work on GPU</a:t>
            </a:r>
          </a:p>
          <a:p>
            <a:r>
              <a:rPr lang="en-US" dirty="0" smtClean="0"/>
              <a:t>Explore slow down in </a:t>
            </a:r>
            <a:r>
              <a:rPr lang="en-US" dirty="0" err="1" smtClean="0"/>
              <a:t>OpenMP</a:t>
            </a:r>
            <a:endParaRPr lang="en-US" dirty="0" smtClean="0"/>
          </a:p>
          <a:p>
            <a:r>
              <a:rPr lang="en-US" dirty="0" smtClean="0"/>
              <a:t>Asynchronous transfers &amp; convolutions</a:t>
            </a:r>
          </a:p>
          <a:p>
            <a:r>
              <a:rPr lang="en-US" dirty="0" smtClean="0"/>
              <a:t>Use of Constant + Texture Memory</a:t>
            </a:r>
          </a:p>
          <a:p>
            <a:r>
              <a:rPr lang="en-US" dirty="0" smtClean="0"/>
              <a:t>Expand Harris Corner Implementation for more robust execution</a:t>
            </a:r>
          </a:p>
        </p:txBody>
      </p:sp>
    </p:spTree>
    <p:extLst>
      <p:ext uri="{BB962C8B-B14F-4D97-AF65-F5344CB8AC3E}">
        <p14:creationId xmlns:p14="http://schemas.microsoft.com/office/powerpoint/2010/main" val="179865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Corner Detectors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4217503" cy="3649133"/>
          </a:xfrm>
        </p:spPr>
        <p:txBody>
          <a:bodyPr anchor="t"/>
          <a:lstStyle/>
          <a:p>
            <a:r>
              <a:rPr lang="en-US" dirty="0" smtClean="0"/>
              <a:t>Corners make good features to track</a:t>
            </a:r>
          </a:p>
          <a:p>
            <a:pPr lvl="1"/>
            <a:r>
              <a:rPr lang="en-US" dirty="0" smtClean="0"/>
              <a:t>Rotation Invariant</a:t>
            </a:r>
          </a:p>
          <a:p>
            <a:pPr lvl="1"/>
            <a:r>
              <a:rPr lang="en-US" dirty="0" smtClean="0"/>
              <a:t>Translation Invariant</a:t>
            </a:r>
          </a:p>
          <a:p>
            <a:r>
              <a:rPr lang="en-US" dirty="0" smtClean="0"/>
              <a:t>Useful for matching point between two images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096000" y="1679713"/>
            <a:ext cx="5751443" cy="3498574"/>
            <a:chOff x="5968585" y="1679712"/>
            <a:chExt cx="5751443" cy="3498574"/>
          </a:xfrm>
        </p:grpSpPr>
        <p:sp>
          <p:nvSpPr>
            <p:cNvPr id="7" name="Rectangle 6"/>
            <p:cNvSpPr/>
            <p:nvPr/>
          </p:nvSpPr>
          <p:spPr>
            <a:xfrm>
              <a:off x="5968585" y="1679712"/>
              <a:ext cx="5751443" cy="34985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1791710"/>
              <a:ext cx="5496615" cy="32745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6485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Harris Corner Detector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685801" y="2971800"/>
            <a:ext cx="4654825" cy="1828800"/>
          </a:xfrm>
        </p:spPr>
        <p:txBody>
          <a:bodyPr anchor="t"/>
          <a:lstStyle/>
          <a:p>
            <a:r>
              <a:rPr lang="en-US" dirty="0" smtClean="0"/>
              <a:t>Find large changes in intensity in BOTH x and y direction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277" y="2142067"/>
            <a:ext cx="5663165" cy="263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59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Harris Corner Detector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1059" y="2130287"/>
            <a:ext cx="4584850" cy="25974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612335"/>
            <a:ext cx="4915695" cy="163333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5801" y="4727713"/>
            <a:ext cx="172515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𝝺</a:t>
            </a:r>
            <a:r>
              <a:rPr lang="en-US" sz="4400" baseline="-25000" dirty="0" smtClean="0"/>
              <a:t>1</a:t>
            </a:r>
            <a:r>
              <a:rPr lang="en-US" sz="4400" dirty="0" smtClean="0"/>
              <a:t> = I</a:t>
            </a:r>
            <a:r>
              <a:rPr lang="en-US" sz="4400" baseline="-25000" dirty="0" smtClean="0"/>
              <a:t>x</a:t>
            </a:r>
            <a:r>
              <a:rPr lang="en-US" sz="4400" baseline="30000" dirty="0" smtClean="0"/>
              <a:t>2</a:t>
            </a:r>
          </a:p>
          <a:p>
            <a:r>
              <a:rPr lang="en-US" sz="4400" dirty="0" smtClean="0"/>
              <a:t>𝝺</a:t>
            </a:r>
            <a:r>
              <a:rPr lang="en-US" sz="4400" baseline="-25000" dirty="0" smtClean="0"/>
              <a:t>2 </a:t>
            </a:r>
            <a:r>
              <a:rPr lang="en-US" sz="4400" dirty="0"/>
              <a:t>= </a:t>
            </a:r>
            <a:r>
              <a:rPr lang="en-US" sz="4400" dirty="0" smtClean="0"/>
              <a:t>I</a:t>
            </a:r>
            <a:r>
              <a:rPr lang="en-US" sz="4400" baseline="-25000" dirty="0" smtClean="0"/>
              <a:t>y</a:t>
            </a:r>
            <a:r>
              <a:rPr lang="en-US" sz="4400" baseline="30000" dirty="0" smtClean="0"/>
              <a:t>2</a:t>
            </a:r>
            <a:endParaRPr lang="en-US" sz="4400" baseline="30000" dirty="0"/>
          </a:p>
        </p:txBody>
      </p:sp>
    </p:spTree>
    <p:extLst>
      <p:ext uri="{BB962C8B-B14F-4D97-AF65-F5344CB8AC3E}">
        <p14:creationId xmlns:p14="http://schemas.microsoft.com/office/powerpoint/2010/main" val="1030774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Harris Corner Detector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360" y="2065867"/>
            <a:ext cx="4639280" cy="446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77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</a:t>
            </a:r>
            <a:r>
              <a:rPr lang="en-US" dirty="0" smtClean="0"/>
              <a:t>Detector Pipeline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60979" y="3177574"/>
            <a:ext cx="1715269" cy="7951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Image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627243" y="2662215"/>
            <a:ext cx="1715269" cy="795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 dx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27242" y="3720916"/>
            <a:ext cx="1715269" cy="795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 </a:t>
            </a:r>
            <a:r>
              <a:rPr lang="en-US" dirty="0" err="1" smtClean="0"/>
              <a:t>dy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893505" y="2065866"/>
            <a:ext cx="1715269" cy="795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 (dx)^2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93504" y="4289284"/>
            <a:ext cx="1715269" cy="795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 </a:t>
            </a:r>
            <a:r>
              <a:rPr lang="en-US" dirty="0"/>
              <a:t>(</a:t>
            </a:r>
            <a:r>
              <a:rPr lang="en-US" dirty="0" err="1" smtClean="0"/>
              <a:t>dy</a:t>
            </a:r>
            <a:r>
              <a:rPr lang="en-US" dirty="0" smtClean="0"/>
              <a:t>)^</a:t>
            </a:r>
            <a:r>
              <a:rPr lang="en-US" dirty="0"/>
              <a:t>2</a:t>
            </a:r>
          </a:p>
        </p:txBody>
      </p:sp>
      <p:sp>
        <p:nvSpPr>
          <p:cNvPr id="8" name="Rectangle 7"/>
          <p:cNvSpPr/>
          <p:nvPr/>
        </p:nvSpPr>
        <p:spPr>
          <a:xfrm>
            <a:off x="4893505" y="3177575"/>
            <a:ext cx="1715269" cy="795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 </a:t>
            </a:r>
            <a:r>
              <a:rPr lang="en-US" dirty="0" err="1" smtClean="0"/>
              <a:t>xy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159767" y="3227639"/>
            <a:ext cx="1715269" cy="795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 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426029" y="3231320"/>
            <a:ext cx="1715269" cy="795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Threshold on R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3" idx="3"/>
            <a:endCxn id="4" idx="1"/>
          </p:cNvCxnSpPr>
          <p:nvPr/>
        </p:nvCxnSpPr>
        <p:spPr>
          <a:xfrm flipV="1">
            <a:off x="2076248" y="3059781"/>
            <a:ext cx="550995" cy="515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3" idx="3"/>
            <a:endCxn id="5" idx="1"/>
          </p:cNvCxnSpPr>
          <p:nvPr/>
        </p:nvCxnSpPr>
        <p:spPr>
          <a:xfrm>
            <a:off x="2076248" y="3575140"/>
            <a:ext cx="550994" cy="5433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3"/>
            <a:endCxn id="6" idx="1"/>
          </p:cNvCxnSpPr>
          <p:nvPr/>
        </p:nvCxnSpPr>
        <p:spPr>
          <a:xfrm flipV="1">
            <a:off x="4342512" y="2463432"/>
            <a:ext cx="550993" cy="596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" idx="3"/>
            <a:endCxn id="8" idx="1"/>
          </p:cNvCxnSpPr>
          <p:nvPr/>
        </p:nvCxnSpPr>
        <p:spPr>
          <a:xfrm>
            <a:off x="4342512" y="3059781"/>
            <a:ext cx="550993" cy="5153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5" idx="3"/>
            <a:endCxn id="8" idx="1"/>
          </p:cNvCxnSpPr>
          <p:nvPr/>
        </p:nvCxnSpPr>
        <p:spPr>
          <a:xfrm flipV="1">
            <a:off x="4342511" y="3575141"/>
            <a:ext cx="550994" cy="5433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3"/>
            <a:endCxn id="7" idx="1"/>
          </p:cNvCxnSpPr>
          <p:nvPr/>
        </p:nvCxnSpPr>
        <p:spPr>
          <a:xfrm>
            <a:off x="4342511" y="4118482"/>
            <a:ext cx="550993" cy="5683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3"/>
            <a:endCxn id="9" idx="1"/>
          </p:cNvCxnSpPr>
          <p:nvPr/>
        </p:nvCxnSpPr>
        <p:spPr>
          <a:xfrm>
            <a:off x="6608774" y="2463432"/>
            <a:ext cx="550993" cy="11617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3"/>
            <a:endCxn id="9" idx="1"/>
          </p:cNvCxnSpPr>
          <p:nvPr/>
        </p:nvCxnSpPr>
        <p:spPr>
          <a:xfrm>
            <a:off x="6608774" y="3575141"/>
            <a:ext cx="550993" cy="50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9" idx="1"/>
          </p:cNvCxnSpPr>
          <p:nvPr/>
        </p:nvCxnSpPr>
        <p:spPr>
          <a:xfrm flipV="1">
            <a:off x="6608773" y="3625205"/>
            <a:ext cx="550994" cy="10616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9" idx="3"/>
            <a:endCxn id="10" idx="1"/>
          </p:cNvCxnSpPr>
          <p:nvPr/>
        </p:nvCxnSpPr>
        <p:spPr>
          <a:xfrm>
            <a:off x="8875036" y="3625205"/>
            <a:ext cx="550993" cy="36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266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</a:t>
            </a:r>
            <a:r>
              <a:rPr lang="en-US" dirty="0" smtClean="0"/>
              <a:t>Detector Pipeline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60979" y="3177574"/>
            <a:ext cx="1715269" cy="7951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Image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627243" y="2662215"/>
            <a:ext cx="1715269" cy="795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 dx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27242" y="3720916"/>
            <a:ext cx="1715269" cy="795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 </a:t>
            </a:r>
            <a:r>
              <a:rPr lang="en-US" dirty="0" err="1" smtClean="0"/>
              <a:t>dy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893505" y="2065866"/>
            <a:ext cx="1715269" cy="795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 (dx)^2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93504" y="4289284"/>
            <a:ext cx="1715269" cy="795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 </a:t>
            </a:r>
            <a:r>
              <a:rPr lang="en-US" dirty="0"/>
              <a:t>(</a:t>
            </a:r>
            <a:r>
              <a:rPr lang="en-US" dirty="0" err="1" smtClean="0"/>
              <a:t>dy</a:t>
            </a:r>
            <a:r>
              <a:rPr lang="en-US" dirty="0" smtClean="0"/>
              <a:t>)^</a:t>
            </a:r>
            <a:r>
              <a:rPr lang="en-US" dirty="0"/>
              <a:t>2</a:t>
            </a:r>
          </a:p>
        </p:txBody>
      </p:sp>
      <p:sp>
        <p:nvSpPr>
          <p:cNvPr id="8" name="Rectangle 7"/>
          <p:cNvSpPr/>
          <p:nvPr/>
        </p:nvSpPr>
        <p:spPr>
          <a:xfrm>
            <a:off x="4893505" y="3177575"/>
            <a:ext cx="1715269" cy="795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 </a:t>
            </a:r>
            <a:r>
              <a:rPr lang="en-US" dirty="0" err="1" smtClean="0"/>
              <a:t>xy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159767" y="3227639"/>
            <a:ext cx="1715269" cy="795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 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426029" y="3231320"/>
            <a:ext cx="1715269" cy="795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Threshold on R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3" idx="3"/>
            <a:endCxn id="4" idx="1"/>
          </p:cNvCxnSpPr>
          <p:nvPr/>
        </p:nvCxnSpPr>
        <p:spPr>
          <a:xfrm flipV="1">
            <a:off x="2076248" y="3059781"/>
            <a:ext cx="550995" cy="515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3" idx="3"/>
            <a:endCxn id="5" idx="1"/>
          </p:cNvCxnSpPr>
          <p:nvPr/>
        </p:nvCxnSpPr>
        <p:spPr>
          <a:xfrm>
            <a:off x="2076248" y="3575140"/>
            <a:ext cx="550994" cy="5433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3"/>
            <a:endCxn id="6" idx="1"/>
          </p:cNvCxnSpPr>
          <p:nvPr/>
        </p:nvCxnSpPr>
        <p:spPr>
          <a:xfrm flipV="1">
            <a:off x="4342512" y="2463432"/>
            <a:ext cx="550993" cy="596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" idx="3"/>
            <a:endCxn id="8" idx="1"/>
          </p:cNvCxnSpPr>
          <p:nvPr/>
        </p:nvCxnSpPr>
        <p:spPr>
          <a:xfrm>
            <a:off x="4342512" y="3059781"/>
            <a:ext cx="550993" cy="5153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5" idx="3"/>
            <a:endCxn id="8" idx="1"/>
          </p:cNvCxnSpPr>
          <p:nvPr/>
        </p:nvCxnSpPr>
        <p:spPr>
          <a:xfrm flipV="1">
            <a:off x="4342511" y="3575141"/>
            <a:ext cx="550994" cy="5433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3"/>
            <a:endCxn id="7" idx="1"/>
          </p:cNvCxnSpPr>
          <p:nvPr/>
        </p:nvCxnSpPr>
        <p:spPr>
          <a:xfrm>
            <a:off x="4342511" y="4118482"/>
            <a:ext cx="550993" cy="5683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3"/>
            <a:endCxn id="9" idx="1"/>
          </p:cNvCxnSpPr>
          <p:nvPr/>
        </p:nvCxnSpPr>
        <p:spPr>
          <a:xfrm>
            <a:off x="6608774" y="2463432"/>
            <a:ext cx="550993" cy="11617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3"/>
            <a:endCxn id="9" idx="1"/>
          </p:cNvCxnSpPr>
          <p:nvPr/>
        </p:nvCxnSpPr>
        <p:spPr>
          <a:xfrm>
            <a:off x="6608774" y="3575141"/>
            <a:ext cx="550993" cy="50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9" idx="1"/>
          </p:cNvCxnSpPr>
          <p:nvPr/>
        </p:nvCxnSpPr>
        <p:spPr>
          <a:xfrm flipV="1">
            <a:off x="6608773" y="3625205"/>
            <a:ext cx="550994" cy="10616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9" idx="3"/>
            <a:endCxn id="10" idx="1"/>
          </p:cNvCxnSpPr>
          <p:nvPr/>
        </p:nvCxnSpPr>
        <p:spPr>
          <a:xfrm>
            <a:off x="8875036" y="3625205"/>
            <a:ext cx="550993" cy="36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908099" y="5953800"/>
            <a:ext cx="49669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This is done </a:t>
            </a:r>
            <a:r>
              <a:rPr lang="en-US" sz="3200" b="1" dirty="0" smtClean="0"/>
              <a:t>FOR EACH PIXEL</a:t>
            </a:r>
            <a:endParaRPr lang="en-US" sz="3200" b="1" dirty="0"/>
          </a:p>
        </p:txBody>
      </p:sp>
      <p:cxnSp>
        <p:nvCxnSpPr>
          <p:cNvPr id="44" name="Elbow Connector 43"/>
          <p:cNvCxnSpPr>
            <a:stCxn id="42" idx="1"/>
            <a:endCxn id="5" idx="2"/>
          </p:cNvCxnSpPr>
          <p:nvPr/>
        </p:nvCxnSpPr>
        <p:spPr>
          <a:xfrm rot="10800000">
            <a:off x="3484877" y="4516048"/>
            <a:ext cx="423222" cy="173014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42" idx="3"/>
            <a:endCxn id="10" idx="2"/>
          </p:cNvCxnSpPr>
          <p:nvPr/>
        </p:nvCxnSpPr>
        <p:spPr>
          <a:xfrm flipV="1">
            <a:off x="8875036" y="4026451"/>
            <a:ext cx="1408628" cy="221973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103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</a:t>
            </a:r>
            <a:r>
              <a:rPr lang="en-US" dirty="0" smtClean="0"/>
              <a:t>Detector Pipeline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60979" y="3177574"/>
            <a:ext cx="1715269" cy="7951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Image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627243" y="2662215"/>
            <a:ext cx="1715269" cy="795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 dx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27242" y="3720916"/>
            <a:ext cx="1715269" cy="795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 </a:t>
            </a:r>
            <a:r>
              <a:rPr lang="en-US" dirty="0" err="1" smtClean="0"/>
              <a:t>dy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893505" y="2065866"/>
            <a:ext cx="1715269" cy="795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 (dx)^2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93504" y="4289284"/>
            <a:ext cx="1715269" cy="795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 </a:t>
            </a:r>
            <a:r>
              <a:rPr lang="en-US" dirty="0"/>
              <a:t>(</a:t>
            </a:r>
            <a:r>
              <a:rPr lang="en-US" dirty="0" err="1" smtClean="0"/>
              <a:t>dy</a:t>
            </a:r>
            <a:r>
              <a:rPr lang="en-US" dirty="0" smtClean="0"/>
              <a:t>)^</a:t>
            </a:r>
            <a:r>
              <a:rPr lang="en-US" dirty="0"/>
              <a:t>2</a:t>
            </a:r>
          </a:p>
        </p:txBody>
      </p:sp>
      <p:sp>
        <p:nvSpPr>
          <p:cNvPr id="8" name="Rectangle 7"/>
          <p:cNvSpPr/>
          <p:nvPr/>
        </p:nvSpPr>
        <p:spPr>
          <a:xfrm>
            <a:off x="4893505" y="3177575"/>
            <a:ext cx="1715269" cy="795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 </a:t>
            </a:r>
            <a:r>
              <a:rPr lang="en-US" dirty="0" err="1" smtClean="0"/>
              <a:t>xy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159767" y="3227639"/>
            <a:ext cx="1715269" cy="795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 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426029" y="3231320"/>
            <a:ext cx="1715269" cy="795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Threshold on R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3" idx="3"/>
            <a:endCxn id="4" idx="1"/>
          </p:cNvCxnSpPr>
          <p:nvPr/>
        </p:nvCxnSpPr>
        <p:spPr>
          <a:xfrm flipV="1">
            <a:off x="2076248" y="3059781"/>
            <a:ext cx="550995" cy="515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3" idx="3"/>
            <a:endCxn id="5" idx="1"/>
          </p:cNvCxnSpPr>
          <p:nvPr/>
        </p:nvCxnSpPr>
        <p:spPr>
          <a:xfrm>
            <a:off x="2076248" y="3575140"/>
            <a:ext cx="550994" cy="5433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3"/>
            <a:endCxn id="6" idx="1"/>
          </p:cNvCxnSpPr>
          <p:nvPr/>
        </p:nvCxnSpPr>
        <p:spPr>
          <a:xfrm flipV="1">
            <a:off x="4342512" y="2463432"/>
            <a:ext cx="550993" cy="596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" idx="3"/>
            <a:endCxn id="8" idx="1"/>
          </p:cNvCxnSpPr>
          <p:nvPr/>
        </p:nvCxnSpPr>
        <p:spPr>
          <a:xfrm>
            <a:off x="4342512" y="3059781"/>
            <a:ext cx="550993" cy="5153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5" idx="3"/>
            <a:endCxn id="8" idx="1"/>
          </p:cNvCxnSpPr>
          <p:nvPr/>
        </p:nvCxnSpPr>
        <p:spPr>
          <a:xfrm flipV="1">
            <a:off x="4342511" y="3575141"/>
            <a:ext cx="550994" cy="5433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3"/>
            <a:endCxn id="7" idx="1"/>
          </p:cNvCxnSpPr>
          <p:nvPr/>
        </p:nvCxnSpPr>
        <p:spPr>
          <a:xfrm>
            <a:off x="4342511" y="4118482"/>
            <a:ext cx="550993" cy="5683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3"/>
            <a:endCxn id="9" idx="1"/>
          </p:cNvCxnSpPr>
          <p:nvPr/>
        </p:nvCxnSpPr>
        <p:spPr>
          <a:xfrm>
            <a:off x="6608774" y="2463432"/>
            <a:ext cx="550993" cy="11617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3"/>
            <a:endCxn id="9" idx="1"/>
          </p:cNvCxnSpPr>
          <p:nvPr/>
        </p:nvCxnSpPr>
        <p:spPr>
          <a:xfrm>
            <a:off x="6608774" y="3575141"/>
            <a:ext cx="550993" cy="50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9" idx="1"/>
          </p:cNvCxnSpPr>
          <p:nvPr/>
        </p:nvCxnSpPr>
        <p:spPr>
          <a:xfrm flipV="1">
            <a:off x="6608773" y="3625205"/>
            <a:ext cx="550994" cy="10616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9" idx="3"/>
            <a:endCxn id="10" idx="1"/>
          </p:cNvCxnSpPr>
          <p:nvPr/>
        </p:nvCxnSpPr>
        <p:spPr>
          <a:xfrm>
            <a:off x="8875036" y="3625205"/>
            <a:ext cx="550993" cy="36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908099" y="5953800"/>
            <a:ext cx="49669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This is done </a:t>
            </a:r>
            <a:r>
              <a:rPr lang="en-US" sz="3200" b="1" dirty="0" smtClean="0"/>
              <a:t>FOR EACH PIXEL</a:t>
            </a:r>
            <a:endParaRPr lang="en-US" sz="3200" b="1" dirty="0"/>
          </a:p>
        </p:txBody>
      </p:sp>
      <p:cxnSp>
        <p:nvCxnSpPr>
          <p:cNvPr id="44" name="Elbow Connector 43"/>
          <p:cNvCxnSpPr>
            <a:stCxn id="42" idx="1"/>
            <a:endCxn id="5" idx="2"/>
          </p:cNvCxnSpPr>
          <p:nvPr/>
        </p:nvCxnSpPr>
        <p:spPr>
          <a:xfrm rot="10800000">
            <a:off x="3484877" y="4516048"/>
            <a:ext cx="423222" cy="173014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42" idx="3"/>
            <a:endCxn id="10" idx="2"/>
          </p:cNvCxnSpPr>
          <p:nvPr/>
        </p:nvCxnSpPr>
        <p:spPr>
          <a:xfrm flipV="1">
            <a:off x="8875036" y="4026451"/>
            <a:ext cx="1408628" cy="221973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8210727" y="256213"/>
            <a:ext cx="3739630" cy="2804723"/>
            <a:chOff x="8210727" y="256213"/>
            <a:chExt cx="3739630" cy="2804723"/>
          </a:xfrm>
        </p:grpSpPr>
        <p:grpSp>
          <p:nvGrpSpPr>
            <p:cNvPr id="15" name="Group 14"/>
            <p:cNvGrpSpPr/>
            <p:nvPr/>
          </p:nvGrpSpPr>
          <p:grpSpPr>
            <a:xfrm>
              <a:off x="8210727" y="256213"/>
              <a:ext cx="3739630" cy="2804723"/>
              <a:chOff x="7935230" y="291131"/>
              <a:chExt cx="3739630" cy="2804723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935230" y="291131"/>
                <a:ext cx="3739630" cy="2804723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>
              <a:xfrm rot="940393">
                <a:off x="8996566" y="1459234"/>
                <a:ext cx="1374164" cy="144955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SIMD</a:t>
                </a:r>
              </a:p>
              <a:p>
                <a:pPr algn="ctr"/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 smtClean="0"/>
                  <a:t>Approved</a:t>
                </a:r>
                <a:endParaRPr lang="en-US" dirty="0"/>
              </a:p>
            </p:txBody>
          </p:sp>
        </p:grpSp>
        <p:sp>
          <p:nvSpPr>
            <p:cNvPr id="17" name="5-Point Star 16"/>
            <p:cNvSpPr/>
            <p:nvPr/>
          </p:nvSpPr>
          <p:spPr>
            <a:xfrm rot="1125157">
              <a:off x="9611555" y="1775205"/>
              <a:ext cx="695181" cy="695181"/>
            </a:xfrm>
            <a:prstGeom prst="star5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611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Goals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Implementation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Implement Harris Corner in C++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Accelerate with </a:t>
            </a:r>
            <a:r>
              <a:rPr lang="en-US" sz="2400" dirty="0" err="1" smtClean="0"/>
              <a:t>OpenMP</a:t>
            </a:r>
            <a:endParaRPr lang="en-US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Accelerate with CUDA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2" y="2870201"/>
            <a:ext cx="5334847" cy="292099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Compare </a:t>
            </a:r>
            <a:r>
              <a:rPr lang="en-US" sz="2400" dirty="0" smtClean="0"/>
              <a:t>and explain timing results</a:t>
            </a: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Look into further CUDA Optimizations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9036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768</TotalTime>
  <Words>359</Words>
  <Application>Microsoft Macintosh PowerPoint</Application>
  <PresentationFormat>Widescreen</PresentationFormat>
  <Paragraphs>94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Calibri</vt:lpstr>
      <vt:lpstr>Calibri Light</vt:lpstr>
      <vt:lpstr>Arial</vt:lpstr>
      <vt:lpstr>Celestial</vt:lpstr>
      <vt:lpstr>Accelerated Harris Corner Detector</vt:lpstr>
      <vt:lpstr>Corner Detectors</vt:lpstr>
      <vt:lpstr>Harris Corner Detector</vt:lpstr>
      <vt:lpstr>Harris Corner Detector</vt:lpstr>
      <vt:lpstr>Harris Corner Detector</vt:lpstr>
      <vt:lpstr>Harris Corner Detector Pipeline</vt:lpstr>
      <vt:lpstr>Harris Corner Detector Pipeline</vt:lpstr>
      <vt:lpstr>Harris Corner Detector Pipeline</vt:lpstr>
      <vt:lpstr>Project Goals</vt:lpstr>
      <vt:lpstr>Preliminary Image Results</vt:lpstr>
      <vt:lpstr>Preliminary Timing Results</vt:lpstr>
      <vt:lpstr>Preliminary Timing Results</vt:lpstr>
      <vt:lpstr>Naïve CUDA Implementation</vt:lpstr>
      <vt:lpstr>CUDA Timing Results</vt:lpstr>
      <vt:lpstr>PowerPoint Presentation</vt:lpstr>
      <vt:lpstr>PowerPoint Presentation</vt:lpstr>
      <vt:lpstr>PowerPoint Presentation</vt:lpstr>
      <vt:lpstr>Future Work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Accelerated Harris Corner Detector</dc:title>
  <dc:creator>Microsoft Office User</dc:creator>
  <cp:lastModifiedBy>Microsoft Office User</cp:lastModifiedBy>
  <cp:revision>13</cp:revision>
  <dcterms:created xsi:type="dcterms:W3CDTF">2019-04-10T04:39:11Z</dcterms:created>
  <dcterms:modified xsi:type="dcterms:W3CDTF">2019-04-12T04:13:59Z</dcterms:modified>
</cp:coreProperties>
</file>